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65C"/>
    <a:srgbClr val="8590A3"/>
    <a:srgbClr val="B0845A"/>
    <a:srgbClr val="DA7912"/>
    <a:srgbClr val="1E35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80024" autoAdjust="0"/>
  </p:normalViewPr>
  <p:slideViewPr>
    <p:cSldViewPr snapToGrid="0">
      <p:cViewPr varScale="1">
        <p:scale>
          <a:sx n="64" d="100"/>
          <a:sy n="64" d="100"/>
        </p:scale>
        <p:origin x="3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94B0C-C590-4433-9A80-19EDFC6AD9C2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4C435-8305-4B23-8B9B-5355D1A89F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668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14C435-8305-4B23-8B9B-5355D1A89F3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8943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14C435-8305-4B23-8B9B-5355D1A89F3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4983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08F503-0019-6887-32E2-816FE78B2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62BC2C8-0196-417C-0714-64E398C43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C0568B-D85A-A31E-F98C-563382ECB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2F831-2E45-F3C9-5CF8-5A76C81C9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AF1AF7-CB23-048E-8189-978160D4C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0883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73CB23-22AE-F1DF-BA07-4F6B69880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FE65288-D6A9-064C-F198-9029ACED1E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B2D3BD-293D-BAE4-B877-6DB31B16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3AAA7-FD21-5F3C-D7A4-89C55C88E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D18A64-9CDF-02E3-2702-BC32D7C68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491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BEF95A9-8AFD-DF07-3983-BF8F2C0209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FF2BB4E-E802-1D75-9498-BAF10BF83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B04550-466B-195B-C286-E5CDF8242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D62BF4-9B9B-0EBB-FA11-56DA7D32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74CBCC-B54F-392A-97A3-A590B370F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4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E8CC7-E229-3D5E-940A-72CE1A5FE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B68F21-C2E4-A5F5-D7A4-5FB8559AC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9F6031-A267-BCB6-E4F9-A88A87298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2AABA6-63DD-52EF-917C-E603DA0A0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392C07-88AF-AAC1-A3DB-01C658210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607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CFACDB-33CB-2DCA-FB13-8B589F666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E76899-19A6-0F21-1DAA-E91DA1C2E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9A8EE2-82C1-57A6-71DF-14F79CE8E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E9AFD0-94D7-C73F-F3B1-26BDCCF10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39B2D1-0BDD-9945-EC82-639F736C1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0899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553C93-DB82-D02F-BE0C-90B08B89E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5904C7-65D3-8D56-89A3-8C48BB2CFD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69C292B-4C24-7EE8-883D-DF2925ACA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7EA907-E510-BFEB-370C-9F33E7819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3AAC8D5-ED26-5486-D3AA-AF9441F41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3E0EC85-14FB-80EE-B502-29EC825A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4641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5A1AD2-14C1-38CF-FB5F-8612BA9CC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A432BE-D3B5-7CAF-341B-3BCED2E3A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3C9A50-0EFB-0547-60D4-2615FD8D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2183F40-0902-2DAC-200B-57B1BEE52B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310EC3A-AF5C-38F0-5BE4-A454FFCC22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ECBE21F-2D26-62EB-3AF9-3C4B6B2E5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5237F55-F742-BA6B-7706-08FFDFE0F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0ECE9C2-F1AE-4DB8-2FDE-C5F1AB196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981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7E1646-D1F4-F760-5AC7-441F6742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CE672D-B7EA-29ED-2164-9D9317511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1D6D662-D243-0EAC-3155-89F7CDCD7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91EB70-C53B-40F0-FAC5-01727F505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98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F603209-FE6E-ED40-1CB9-63F620417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DED7DE7-D761-2E98-9351-DF78F4D7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1536386-DEB2-1FFC-7622-DC64F5F28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15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060A80-B18B-5517-F07A-9D0A8B3DC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F0A227-855B-E88E-CCFE-EBE91400E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2A139A3-CD80-772D-DE68-4020C64D0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1CB950-DA87-45FC-42E2-BF37B1C66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25D1F3-0CBC-D386-43E3-D4D562FB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61A1C1-DE2B-CDFA-AEA6-1C5D848EA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63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B6A360-D3E6-BA44-E045-0E68AC105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2BAFF6E-FE68-ABFE-93C4-B95DB60DD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EB5B0F8-3651-5EB8-4D68-A92D1050A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0A6DCB-0B7A-645D-7EC6-43F9855DE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5B14E6-A01D-6335-F6E8-96A694F2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E5A2B68-D508-59E4-4300-C3175AFA5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335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8D5FF8E-09D8-5EA1-C0B0-7316EA592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6E7461-F5A8-0A5F-0639-3EB2E345F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749DED-C844-7F11-40D8-A8348C453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FCF83-1454-4D26-877D-BAF066DE6B3C}" type="datetimeFigureOut">
              <a:rPr lang="de-DE" smtClean="0"/>
              <a:t>01.07.2024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1B6B94-14AB-F32B-EDB4-D09CF77EF2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FBEDE5-2DEA-CB7D-B266-CFEF129677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EDC7C-EEC3-45C1-ABE3-A22E354C4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38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BFFA7423-A91E-CCC2-6B43-3F743BD22FCA}"/>
              </a:ext>
            </a:extLst>
          </p:cNvPr>
          <p:cNvSpPr txBox="1"/>
          <p:nvPr/>
        </p:nvSpPr>
        <p:spPr>
          <a:xfrm>
            <a:off x="1048512" y="2321510"/>
            <a:ext cx="3932551" cy="26314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500" dirty="0">
                <a:solidFill>
                  <a:srgbClr val="1E355B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MANIFEST </a:t>
            </a:r>
            <a:br>
              <a:rPr lang="de-DE" sz="5500" dirty="0">
                <a:solidFill>
                  <a:srgbClr val="1E355B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</a:br>
            <a:r>
              <a:rPr lang="de-DE" sz="5500" dirty="0">
                <a:solidFill>
                  <a:srgbClr val="1E355B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DES </a:t>
            </a:r>
            <a:br>
              <a:rPr lang="de-DE" sz="5500" dirty="0">
                <a:solidFill>
                  <a:srgbClr val="1E355B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</a:br>
            <a:r>
              <a:rPr lang="de-DE" sz="5500" dirty="0">
                <a:solidFill>
                  <a:srgbClr val="1E355B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LERNENS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F820837-859C-FBB4-1B72-07A77C45E842}"/>
              </a:ext>
            </a:extLst>
          </p:cNvPr>
          <p:cNvSpPr txBox="1"/>
          <p:nvPr/>
        </p:nvSpPr>
        <p:spPr>
          <a:xfrm>
            <a:off x="1048512" y="4839158"/>
            <a:ext cx="368427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500" dirty="0">
                <a:solidFill>
                  <a:srgbClr val="DA7912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Lernen mit ELUCYDATE</a:t>
            </a:r>
          </a:p>
        </p:txBody>
      </p:sp>
      <p:pic>
        <p:nvPicPr>
          <p:cNvPr id="9" name="Grafik 8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C2F00A26-0CC9-AA9F-60C1-F0192A3CDB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968" y="269687"/>
            <a:ext cx="2310384" cy="537782"/>
          </a:xfrm>
          <a:prstGeom prst="rect">
            <a:avLst/>
          </a:prstGeom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499AD340-B4BA-4015-8D61-886158C2A811}"/>
              </a:ext>
            </a:extLst>
          </p:cNvPr>
          <p:cNvSpPr/>
          <p:nvPr/>
        </p:nvSpPr>
        <p:spPr>
          <a:xfrm rot="644665">
            <a:off x="-2248524" y="7489570"/>
            <a:ext cx="3492709" cy="2413416"/>
          </a:xfrm>
          <a:prstGeom prst="ellipse">
            <a:avLst/>
          </a:prstGeom>
          <a:solidFill>
            <a:srgbClr val="1F36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Hinweis: </a:t>
            </a:r>
          </a:p>
          <a:p>
            <a:pPr algn="ctr"/>
            <a:r>
              <a:rPr lang="de-DE" dirty="0"/>
              <a:t>Hierbei handelt es sich um einen Entwurf, der Anpassungen benötigt.</a:t>
            </a:r>
          </a:p>
        </p:txBody>
      </p:sp>
    </p:spTree>
    <p:extLst>
      <p:ext uri="{BB962C8B-B14F-4D97-AF65-F5344CB8AC3E}">
        <p14:creationId xmlns:p14="http://schemas.microsoft.com/office/powerpoint/2010/main" val="2220009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>
            <a:extLst>
              <a:ext uri="{FF2B5EF4-FFF2-40B4-BE49-F238E27FC236}">
                <a16:creationId xmlns:a16="http://schemas.microsoft.com/office/drawing/2014/main" id="{41CDBC38-3874-26F4-1E8F-4894664F8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5488" y="597408"/>
            <a:ext cx="5986272" cy="8961120"/>
          </a:xfrm>
        </p:spPr>
        <p:txBody>
          <a:bodyPr>
            <a:noAutofit/>
          </a:bodyPr>
          <a:lstStyle/>
          <a:p>
            <a:pPr marL="74295" algn="l">
              <a:lnSpc>
                <a:spcPts val="1640"/>
              </a:lnSpc>
            </a:pP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Ihr</a:t>
            </a:r>
            <a:r>
              <a:rPr lang="de-DE" sz="1400" b="1" spc="-5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ganz</a:t>
            </a:r>
            <a:r>
              <a:rPr lang="de-DE" sz="1400" b="1" spc="-6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persönlicher</a:t>
            </a:r>
            <a:r>
              <a:rPr lang="de-DE" sz="1400" b="1" spc="-6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spc="-1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Kompetenzaufbau</a:t>
            </a:r>
            <a:endParaRPr lang="de-DE" sz="1400" b="1" dirty="0">
              <a:solidFill>
                <a:srgbClr val="1E355B"/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marR="69850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ELUCYDATE fördert Ihren persönlichen Kompetenzaufbau. Das Lernen mit ELUCYDATE unterstützt zuallererst Ihre Persönlichkeit und Ihre Fähigkeiten.</a:t>
            </a:r>
          </a:p>
          <a:p>
            <a:pPr algn="l">
              <a:spcBef>
                <a:spcPts val="10"/>
              </a:spcBef>
            </a:pPr>
            <a:endParaRPr lang="de-DE" sz="1400" dirty="0"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algn="l">
              <a:spcBef>
                <a:spcPts val="10"/>
              </a:spcBef>
            </a:pPr>
            <a:r>
              <a:rPr lang="de-DE" sz="1400" dirty="0"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 </a:t>
            </a:r>
          </a:p>
          <a:p>
            <a:pPr marL="74295" algn="l">
              <a:lnSpc>
                <a:spcPts val="1640"/>
              </a:lnSpc>
              <a:spcBef>
                <a:spcPts val="5"/>
              </a:spcBef>
            </a:pP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Sie</a:t>
            </a:r>
            <a:r>
              <a:rPr lang="de-DE" sz="1400" b="1" spc="-3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lernen</a:t>
            </a:r>
            <a:r>
              <a:rPr lang="de-DE" sz="1400" b="1" spc="-3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zeitlich</a:t>
            </a:r>
            <a:r>
              <a:rPr lang="de-DE" sz="1400" b="1" spc="-4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und</a:t>
            </a:r>
            <a:r>
              <a:rPr lang="de-DE" sz="1400" b="1" spc="-4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räumlich</a:t>
            </a:r>
            <a:r>
              <a:rPr lang="de-DE" sz="1400" b="1" spc="-5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spc="-1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flexibel</a:t>
            </a:r>
            <a:endParaRPr lang="de-DE" sz="1400" b="1" dirty="0">
              <a:solidFill>
                <a:srgbClr val="1E355B"/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marR="69850" algn="l">
              <a:lnSpc>
                <a:spcPct val="97000"/>
              </a:lnSpc>
              <a:spcBef>
                <a:spcPts val="10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Als 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XX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-Mitarbeitender haben Sie mit Ihrem Firmen-</a:t>
            </a:r>
          </a:p>
          <a:p>
            <a:pPr marL="74295" marR="69850" algn="l">
              <a:lnSpc>
                <a:spcPct val="97000"/>
              </a:lnSpc>
              <a:spcBef>
                <a:spcPts val="10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Benutzernamen und –Passwort jederzeit Zugriff auf </a:t>
            </a:r>
          </a:p>
          <a:p>
            <a:pPr marL="74295" marR="69850" algn="l">
              <a:lnSpc>
                <a:spcPct val="97000"/>
              </a:lnSpc>
              <a:spcBef>
                <a:spcPts val="10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ELUCYDATE und können damit uneingeschränkt lernen </a:t>
            </a:r>
          </a:p>
          <a:p>
            <a:pPr marL="74295" marR="69850" algn="l">
              <a:lnSpc>
                <a:spcPct val="97000"/>
              </a:lnSpc>
              <a:spcBef>
                <a:spcPts val="10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– über Mobile,</a:t>
            </a:r>
            <a:r>
              <a:rPr lang="de-DE" sz="1400" spc="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Tablet und Desktop.</a:t>
            </a:r>
          </a:p>
          <a:p>
            <a:pPr algn="l">
              <a:spcBef>
                <a:spcPts val="15"/>
              </a:spcBef>
            </a:pPr>
            <a:r>
              <a:rPr lang="de-DE" sz="1400" dirty="0"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 </a:t>
            </a:r>
          </a:p>
          <a:p>
            <a:pPr algn="l">
              <a:spcBef>
                <a:spcPts val="15"/>
              </a:spcBef>
            </a:pPr>
            <a:endParaRPr lang="de-DE" sz="1400" dirty="0"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algn="l">
              <a:lnSpc>
                <a:spcPts val="1640"/>
              </a:lnSpc>
            </a:pP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Ihre</a:t>
            </a:r>
            <a:r>
              <a:rPr lang="de-DE" sz="1400" b="1" spc="-6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Lernzeit</a:t>
            </a:r>
            <a:r>
              <a:rPr lang="de-DE" sz="1400" b="1" spc="-7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ist</a:t>
            </a:r>
            <a:r>
              <a:rPr lang="de-DE" sz="1400" b="1" spc="-5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spc="-1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Arbeitszeit</a:t>
            </a:r>
            <a:endParaRPr lang="de-DE" sz="1400" b="1" dirty="0">
              <a:solidFill>
                <a:srgbClr val="1E355B"/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marR="71755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Sie lernen mit ELUCYDATE während der Arbeitszeit </a:t>
            </a:r>
          </a:p>
          <a:p>
            <a:pPr marL="74295" marR="71755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und im Rahmen der geltenden Arbeitszeitregelungen. </a:t>
            </a:r>
          </a:p>
          <a:p>
            <a:pPr marL="74295" marR="71755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D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as wird Ihnen von den Führungskräften garantiert. </a:t>
            </a:r>
            <a:r>
              <a:rPr lang="de-DE" sz="1400" u="sng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ODER: </a:t>
            </a:r>
          </a:p>
          <a:p>
            <a:pPr marL="74295" marR="71755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Ihnen stehen pro Woche zwei Stunden zur eigenständigen </a:t>
            </a:r>
          </a:p>
          <a:p>
            <a:pPr marL="74295" marR="71755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Weiterbildung  mit ELUCYDATE zur Verfügung. </a:t>
            </a:r>
          </a:p>
          <a:p>
            <a:pPr algn="l">
              <a:spcBef>
                <a:spcPts val="5"/>
              </a:spcBef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 </a:t>
            </a:r>
          </a:p>
          <a:p>
            <a:pPr algn="l">
              <a:spcBef>
                <a:spcPts val="5"/>
              </a:spcBef>
            </a:pP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algn="l">
              <a:lnSpc>
                <a:spcPts val="1640"/>
              </a:lnSpc>
            </a:pP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Ihre Unterstützung beim</a:t>
            </a:r>
            <a:r>
              <a:rPr lang="de-DE" sz="1400" b="1" spc="-3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spc="-1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Lernen</a:t>
            </a:r>
            <a:endParaRPr lang="de-DE" sz="1400" b="1" dirty="0">
              <a:solidFill>
                <a:srgbClr val="1E355B"/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marR="72390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Falls Sie unsicher sind, wie und wann Sie lernen können, </a:t>
            </a:r>
          </a:p>
          <a:p>
            <a:pPr marL="74295" marR="72390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stimmen Sie sich zuallererst mit Ihrer Führungskraft ab und </a:t>
            </a:r>
          </a:p>
          <a:p>
            <a:pPr marL="74295" marR="72390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setzen gemeinsam die Prioritäten. Zudem steht Ihnen ein Lern-Buddy / </a:t>
            </a:r>
          </a:p>
          <a:p>
            <a:pPr marL="74295" marR="72390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Lern-Mentor zur Verfügung, der Sie auf Ihrer Lernreise begleitet und </a:t>
            </a:r>
          </a:p>
          <a:p>
            <a:pPr marL="74295" marR="72390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jederzeit für Fragen zur Verfügung steht.</a:t>
            </a:r>
          </a:p>
          <a:p>
            <a:pPr algn="l">
              <a:spcBef>
                <a:spcPts val="5"/>
              </a:spcBef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 </a:t>
            </a:r>
          </a:p>
          <a:p>
            <a:pPr algn="l">
              <a:spcBef>
                <a:spcPts val="5"/>
              </a:spcBef>
            </a:pP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algn="l">
              <a:lnSpc>
                <a:spcPts val="1640"/>
              </a:lnSpc>
              <a:spcBef>
                <a:spcPts val="5"/>
              </a:spcBef>
            </a:pPr>
            <a:r>
              <a:rPr lang="de-DE" sz="1400" b="1" spc="-1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Selbstverständlich</a:t>
            </a:r>
            <a:r>
              <a:rPr lang="de-DE" sz="1400" b="1" spc="-2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spc="-1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ist</a:t>
            </a:r>
            <a:r>
              <a:rPr lang="de-DE" sz="1400" b="1" spc="1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spc="-1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aber auch…</a:t>
            </a:r>
            <a:endParaRPr lang="de-DE" sz="1400" b="1" dirty="0">
              <a:solidFill>
                <a:srgbClr val="1E355B"/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marR="70485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Das Lernen mit ELUCYDATE organisieren Sie eigenverantwortlich. Es ist selbstverständlich, dass Sie Ihre Lernzeiten so einrichten, dass</a:t>
            </a:r>
            <a:r>
              <a:rPr lang="de-DE" sz="1400" spc="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wichtige Aufgaben, Projektziele o.ä. davon nicht beeinträchtigt werden. Stimmen Sie sich im Bedarfsfall mit Ihrer Führungskraft ab.</a:t>
            </a:r>
          </a:p>
          <a:p>
            <a:pPr algn="l">
              <a:spcBef>
                <a:spcPts val="10"/>
              </a:spcBef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 </a:t>
            </a:r>
          </a:p>
          <a:p>
            <a:pPr algn="l">
              <a:spcBef>
                <a:spcPts val="10"/>
              </a:spcBef>
            </a:pP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algn="l">
              <a:lnSpc>
                <a:spcPts val="1640"/>
              </a:lnSpc>
            </a:pP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Schaffen</a:t>
            </a:r>
            <a:r>
              <a:rPr lang="de-DE" sz="1400" b="1" spc="-7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Sie</a:t>
            </a:r>
            <a:r>
              <a:rPr lang="de-DE" sz="1400" b="1" spc="-3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Raum</a:t>
            </a:r>
            <a:r>
              <a:rPr lang="de-DE" sz="1400" b="1" spc="-4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für</a:t>
            </a:r>
            <a:r>
              <a:rPr lang="de-DE" sz="1400" b="1" spc="-5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ein</a:t>
            </a:r>
            <a:r>
              <a:rPr lang="de-DE" sz="1400" b="1" spc="-3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motivierendes</a:t>
            </a:r>
            <a:r>
              <a:rPr lang="de-DE" sz="1400" b="1" spc="-5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spc="-1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Lernerlebnis</a:t>
            </a:r>
            <a:endParaRPr lang="de-DE" sz="1400" b="1" dirty="0">
              <a:solidFill>
                <a:srgbClr val="1E355B"/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marR="72390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Legen Sie bitte großen Wert auf Ihre eigene „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Wohlfühl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“-Lernumgebung – Zeitpunkt, Ort des Lernens und Equipment sind wichtige Faktoren. Suchen Sie sich bei Bedarf ein ungestörtes Plätzchen zum Lernen – dank der Mobilität von ELUCYDATE können Sie das!</a:t>
            </a:r>
          </a:p>
          <a:p>
            <a:pPr algn="l">
              <a:spcBef>
                <a:spcPts val="10"/>
              </a:spcBef>
            </a:pPr>
            <a:r>
              <a:rPr lang="de-DE" sz="1400" dirty="0"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22924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Untertitel 4">
            <a:extLst>
              <a:ext uri="{FF2B5EF4-FFF2-40B4-BE49-F238E27FC236}">
                <a16:creationId xmlns:a16="http://schemas.microsoft.com/office/drawing/2014/main" id="{CB9ACAFD-E91F-D077-1F73-7E9A8AB56C96}"/>
              </a:ext>
            </a:extLst>
          </p:cNvPr>
          <p:cNvSpPr txBox="1">
            <a:spLocks/>
          </p:cNvSpPr>
          <p:nvPr/>
        </p:nvSpPr>
        <p:spPr>
          <a:xfrm>
            <a:off x="475488" y="597408"/>
            <a:ext cx="5986272" cy="8961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57175" indent="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12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14350" indent="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01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71525" indent="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28700" indent="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85875" indent="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543050" indent="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00225" indent="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" algn="l">
              <a:lnSpc>
                <a:spcPts val="1640"/>
              </a:lnSpc>
            </a:pP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Ihre</a:t>
            </a:r>
            <a:r>
              <a:rPr lang="de-DE" sz="1400" b="1" spc="-6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persönlichen</a:t>
            </a:r>
            <a:r>
              <a:rPr lang="de-DE" sz="1400" b="1" spc="-7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Lernstände</a:t>
            </a:r>
            <a:r>
              <a:rPr lang="de-DE" sz="1400" b="1" spc="-7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sind</a:t>
            </a:r>
            <a:r>
              <a:rPr lang="de-DE" sz="1400" b="1" spc="-45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de-DE" sz="1400" b="1" spc="-10" dirty="0">
                <a:solidFill>
                  <a:srgbClr val="1E355B"/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geschützt</a:t>
            </a:r>
            <a:endParaRPr lang="de-DE" sz="1400" b="1" dirty="0">
              <a:solidFill>
                <a:srgbClr val="1E355B"/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 marR="69215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Ihre Führungskraft/Personalabteilung hat für den eigenen Verantwortungsbereich Zugriff auf das ELUCYDATE- Reporting. Die abrufbaren Daten zu Lernständen und absolvierten Tests liegen ausschließlich in nicht personenbezogener Form vor. </a:t>
            </a:r>
            <a:r>
              <a:rPr lang="de-DE" sz="1400" u="sng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ODER: 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Sensible Themen werden selbstverständlich anonymisiert.  </a:t>
            </a:r>
          </a:p>
          <a:p>
            <a:pPr marL="74295" marR="69215" algn="l">
              <a:lnSpc>
                <a:spcPct val="97000"/>
              </a:lnSpc>
              <a:spcBef>
                <a:spcPts val="15"/>
              </a:spcBef>
              <a:spcAft>
                <a:spcPts val="0"/>
              </a:spcAft>
            </a:pP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>
              <a:lnSpc>
                <a:spcPct val="95000"/>
              </a:lnSpc>
            </a:pPr>
            <a:r>
              <a:rPr lang="de-DE" sz="1400" b="1" dirty="0">
                <a:solidFill>
                  <a:srgbClr val="1E355B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Was Sie mit ELUCYDATE lernen</a:t>
            </a:r>
          </a:p>
          <a:p>
            <a:pPr marL="74295">
              <a:lnSpc>
                <a:spcPct val="95000"/>
              </a:lnSpc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Sie suchen sich die Kursthemen frei aus, die Sie interessieren – ganz nach Ihren individuellen Bedürfnissen. </a:t>
            </a:r>
            <a:r>
              <a:rPr lang="de-DE" sz="1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ODER: 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Nach Absprache mit Ihrer Führungskraft werden je nach Ihren Interessen Themen für Sie freigeschaltet. Sie können mit Ihrer Rückmeldung aktiv das zukünftige Kursangebot beeinflussen. </a:t>
            </a:r>
          </a:p>
          <a:p>
            <a:pPr marL="74295">
              <a:lnSpc>
                <a:spcPct val="95000"/>
              </a:lnSpc>
            </a:pP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>
              <a:lnSpc>
                <a:spcPct val="95000"/>
              </a:lnSpc>
            </a:pPr>
            <a:r>
              <a:rPr lang="de-DE" sz="1400" b="1" dirty="0">
                <a:solidFill>
                  <a:srgbClr val="1E355B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Für ein Miteinander beim Lernen</a:t>
            </a:r>
          </a:p>
          <a:p>
            <a:pPr marL="74295">
              <a:lnSpc>
                <a:spcPct val="95000"/>
              </a:lnSpc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Lerngruppen oder –</a:t>
            </a:r>
            <a:r>
              <a:rPr lang="de-DE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partnerschaften</a:t>
            </a: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sind erwünscht und regelmäßiger Austausch wird gefördert. Entscheiden Sie sich frei wie, wann, wo und mit wem Sie sich zu Ihrer Lernreise austauschen. </a:t>
            </a:r>
          </a:p>
          <a:p>
            <a:pPr marL="74295">
              <a:lnSpc>
                <a:spcPct val="80000"/>
              </a:lnSpc>
            </a:pPr>
            <a:endParaRPr lang="de-DE" sz="1400" dirty="0">
              <a:solidFill>
                <a:schemeClr val="tx1"/>
              </a:solidFill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>
              <a:lnSpc>
                <a:spcPct val="80000"/>
              </a:lnSpc>
            </a:pPr>
            <a:endParaRPr lang="de-DE" sz="1400" dirty="0">
              <a:solidFill>
                <a:schemeClr val="tx1"/>
              </a:solidFill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  <a:p>
            <a:pPr marL="74295">
              <a:lnSpc>
                <a:spcPct val="95000"/>
              </a:lnSpc>
            </a:pPr>
            <a:r>
              <a:rPr lang="de-DE" sz="1400" b="1" dirty="0">
                <a:solidFill>
                  <a:srgbClr val="1E355B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Fragen Sie Ihre Führungskraft</a:t>
            </a:r>
          </a:p>
          <a:p>
            <a:pPr marL="74295">
              <a:lnSpc>
                <a:spcPct val="95000"/>
              </a:lnSpc>
            </a:pPr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Falls Sie doch unsicher sind, kommen Sie jederzeit auf Ihre Führungskraft oder die Personalabteilung zu. Das Lernen mit ELUCYDATE ist auch fester Bestandteil des Jahresgesprächs mit Ihrer Führungskraft.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408F130-8CFB-BA6B-7797-426D093BC44E}"/>
              </a:ext>
            </a:extLst>
          </p:cNvPr>
          <p:cNvSpPr txBox="1"/>
          <p:nvPr/>
        </p:nvSpPr>
        <p:spPr>
          <a:xfrm>
            <a:off x="1877568" y="7290816"/>
            <a:ext cx="2573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>
                <a:solidFill>
                  <a:srgbClr val="DA7912"/>
                </a:solidFill>
                <a:latin typeface="Arimo" panose="020B0604020202020204"/>
              </a:rPr>
              <a:t>Viel Freude beim Lernen!</a:t>
            </a:r>
          </a:p>
        </p:txBody>
      </p:sp>
    </p:spTree>
    <p:extLst>
      <p:ext uri="{BB962C8B-B14F-4D97-AF65-F5344CB8AC3E}">
        <p14:creationId xmlns:p14="http://schemas.microsoft.com/office/powerpoint/2010/main" val="89786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452</Words>
  <Application>Microsoft Office PowerPoint</Application>
  <PresentationFormat>A4-Papier (210 x 297 mm)</PresentationFormat>
  <Paragraphs>53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Arimo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Company>WEKA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Frank, Vanessa</dc:creator>
  <cp:lastModifiedBy>Steinkampf, Lisa Maria</cp:lastModifiedBy>
  <cp:revision>8</cp:revision>
  <dcterms:created xsi:type="dcterms:W3CDTF">2024-05-10T08:20:45Z</dcterms:created>
  <dcterms:modified xsi:type="dcterms:W3CDTF">2024-07-01T06:52:22Z</dcterms:modified>
</cp:coreProperties>
</file>